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5"/>
  </p:notesMasterIdLst>
  <p:sldIdLst>
    <p:sldId id="256" r:id="rId2"/>
    <p:sldId id="362" r:id="rId3"/>
    <p:sldId id="577" r:id="rId4"/>
    <p:sldId id="555" r:id="rId5"/>
    <p:sldId id="540" r:id="rId6"/>
    <p:sldId id="539" r:id="rId7"/>
    <p:sldId id="647" r:id="rId8"/>
    <p:sldId id="642" r:id="rId9"/>
    <p:sldId id="643" r:id="rId10"/>
    <p:sldId id="515" r:id="rId11"/>
    <p:sldId id="648" r:id="rId12"/>
    <p:sldId id="649" r:id="rId13"/>
    <p:sldId id="62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FFFF"/>
    <a:srgbClr val="FFEDB9"/>
    <a:srgbClr val="CFECCA"/>
    <a:srgbClr val="BFE6B8"/>
    <a:srgbClr val="006600"/>
    <a:srgbClr val="FF603B"/>
    <a:srgbClr val="FF5229"/>
    <a:srgbClr val="FF896D"/>
    <a:srgbClr val="2E7047"/>
    <a:srgbClr val="214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8" autoAdjust="0"/>
    <p:restoredTop sz="94676" autoAdjust="0"/>
  </p:normalViewPr>
  <p:slideViewPr>
    <p:cSldViewPr>
      <p:cViewPr varScale="1">
        <p:scale>
          <a:sx n="87" d="100"/>
          <a:sy n="87" d="100"/>
        </p:scale>
        <p:origin x="-139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98811-A731-4BA0-901E-773D873299CD}" type="datetimeFigureOut">
              <a:rPr lang="ru-RU" smtClean="0"/>
              <a:t>31.10.2019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8B569-EB4A-4734-A3DC-2CED7F90C4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561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484784"/>
            <a:ext cx="9144000" cy="1470025"/>
          </a:xfrm>
        </p:spPr>
        <p:txBody>
          <a:bodyPr/>
          <a:lstStyle>
            <a:lvl1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27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4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70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4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 Black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000" y="540000"/>
            <a:ext cx="3333750" cy="42862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6" name="Прямоугольник 5"/>
          <p:cNvSpPr/>
          <p:nvPr userDrawn="1"/>
        </p:nvSpPr>
        <p:spPr>
          <a:xfrm>
            <a:off x="-36000" y="900000"/>
            <a:ext cx="9216000" cy="864000"/>
          </a:xfrm>
          <a:prstGeom prst="rect">
            <a:avLst/>
          </a:prstGeom>
          <a:solidFill>
            <a:schemeClr val="accent3">
              <a:lumMod val="75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7160445" y="6401076"/>
            <a:ext cx="19835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dirty="0" smtClean="0"/>
              <a:t>Метапредмет – Знак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5012253" y="19240"/>
            <a:ext cx="4133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Сенина Г.Н., Сенин В.Г., МБОУ «СОШ №4», г. Корсаков</a:t>
            </a:r>
            <a:endParaRPr lang="ru-RU" sz="1200" dirty="0">
              <a:solidFill>
                <a:schemeClr val="accent2">
                  <a:lumMod val="7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0" y="936000"/>
            <a:ext cx="8978264" cy="830997"/>
          </a:xfrm>
          <a:prstGeom prst="rect">
            <a:avLst/>
          </a:prstGeom>
          <a:solidFill>
            <a:srgbClr val="44A786">
              <a:alpha val="0"/>
            </a:srgb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Сумма первых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n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членов геометрической прогрессии</a:t>
            </a:r>
            <a:endParaRPr lang="ru-RU" sz="2400" dirty="0">
              <a:solidFill>
                <a:schemeClr val="accent3">
                  <a:lumMod val="50000"/>
                </a:schemeClr>
              </a:solidFill>
              <a:effectLst>
                <a:glow rad="101600">
                  <a:srgbClr val="FFFFFF"/>
                </a:glow>
              </a:effectLst>
              <a:latin typeface="Arial Black" pitchFamily="34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ctrTitle"/>
          </p:nvPr>
        </p:nvSpPr>
        <p:spPr>
          <a:xfrm>
            <a:off x="23559" y="364018"/>
            <a:ext cx="9144000" cy="548760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effectLst/>
              </a:rPr>
              <a:t>АРИФМЕТИЧЕСКАЯ И ГЕОМЕТРИЧЕСКАЯ </a:t>
            </a:r>
            <a:br>
              <a:rPr lang="ru-RU" sz="1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effectLst/>
              </a:rPr>
            </a:br>
            <a:r>
              <a:rPr lang="ru-RU" sz="1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  <a:effectLst/>
              </a:rPr>
              <a:t>ПОСЛЕДОВАТЕЛЬНОСТИ</a:t>
            </a:r>
            <a:endParaRPr lang="ru-RU" sz="1800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1459" y="5112000"/>
            <a:ext cx="878497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Домашнее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задание</a:t>
            </a:r>
          </a:p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      У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: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с.258-259– читать; ВИЗ(1-2); №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64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(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а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)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; 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65(а); 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6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66(а).</a:t>
            </a:r>
          </a:p>
        </p:txBody>
      </p:sp>
    </p:spTree>
    <p:extLst>
      <p:ext uri="{BB962C8B-B14F-4D97-AF65-F5344CB8AC3E}">
        <p14:creationId xmlns:p14="http://schemas.microsoft.com/office/powerpoint/2010/main" val="141895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Проверяем себя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456285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9561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Проверяем себя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50566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8755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Проверяем себя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45902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4746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документ 8"/>
          <p:cNvSpPr/>
          <p:nvPr/>
        </p:nvSpPr>
        <p:spPr>
          <a:xfrm>
            <a:off x="107504" y="692696"/>
            <a:ext cx="8784976" cy="4104456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  <a:solidFill>
            <a:schemeClr val="accent2">
              <a:lumMod val="75000"/>
            </a:schemeClr>
          </a:solidFill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smtClean="0">
                <a:ln>
                  <a:noFill/>
                </a:ln>
                <a:solidFill>
                  <a:schemeClr val="bg1"/>
                </a:solidFill>
                <a:effectLst/>
              </a:rPr>
              <a:t>Размышляем </a:t>
            </a:r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…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Подведение итогов, рефлексия,  домашнее задание.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69269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Представьте, что вы стоите перед дилеммой, либо получить 100 тыс. рублей прямо сейчас, либо в течение 28 дней получать монетку в 1 копейку, которая ежедневно удваивается. Чтобы вы предпочли?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212976"/>
            <a:ext cx="4286250" cy="28479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082777"/>
            <a:ext cx="14287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3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181300" y="706848"/>
            <a:ext cx="4894755" cy="4522352"/>
            <a:chOff x="194037" y="2147263"/>
            <a:chExt cx="4894755" cy="45223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94037" y="2420887"/>
              <a:ext cx="4894755" cy="42487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знакомств</a:t>
              </a:r>
              <a:r>
                <a:rPr lang="ru-RU" sz="2000" dirty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</a:t>
              </a: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000" dirty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 формулой суммы, </a:t>
              </a:r>
              <a:endParaRPr lang="ru-RU" sz="2000" dirty="0" smtClean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её использование,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уметь составлять </a:t>
              </a:r>
              <a:r>
                <a:rPr lang="ru-RU" sz="2000" dirty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 этой формуле соответствующее числовое </a:t>
              </a: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выражение,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решение задач </a:t>
              </a:r>
              <a:r>
                <a:rPr lang="ru-RU" sz="2000" dirty="0">
                  <a:solidFill>
                    <a:schemeClr val="accent3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практического содержания.</a:t>
              </a: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94038" y="2147263"/>
              <a:ext cx="4894754" cy="27362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Цель нашего урока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целеполагание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5617500"/>
            <a:ext cx="2190750" cy="9525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084330" y="578040"/>
            <a:ext cx="405967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Индийский </a:t>
            </a:r>
            <a:r>
              <a:rPr lang="ru-RU" sz="2000" dirty="0"/>
              <a:t>принц приказал наградить </a:t>
            </a:r>
            <a:r>
              <a:rPr lang="ru-RU" sz="2000" dirty="0" smtClean="0"/>
              <a:t>изобретателя шахмат </a:t>
            </a:r>
            <a:r>
              <a:rPr lang="ru-RU" sz="2000" dirty="0"/>
              <a:t>чем только тот пожелает. Изобретатель обратился к</a:t>
            </a:r>
          </a:p>
          <a:p>
            <a:r>
              <a:rPr lang="ru-RU" sz="2000" dirty="0"/>
              <a:t>принцу с весьма скромной на первый взгляд просьбой: за </a:t>
            </a:r>
            <a:r>
              <a:rPr lang="ru-RU" sz="2000" dirty="0" smtClean="0"/>
              <a:t>первую клетку </a:t>
            </a:r>
            <a:r>
              <a:rPr lang="ru-RU" sz="2000" dirty="0"/>
              <a:t>шахматной доски он попросил одно зерно пшеницы, за </a:t>
            </a:r>
            <a:r>
              <a:rPr lang="ru-RU" sz="2000" dirty="0" smtClean="0"/>
              <a:t>вторую — </a:t>
            </a:r>
            <a:r>
              <a:rPr lang="ru-RU" sz="2000" dirty="0"/>
              <a:t>в два раза больше, т. е. 2 зерна, за четвёртую — 8 </a:t>
            </a:r>
            <a:r>
              <a:rPr lang="ru-RU" sz="2000" dirty="0" smtClean="0"/>
              <a:t>зёрен и </a:t>
            </a:r>
            <a:r>
              <a:rPr lang="ru-RU" sz="2000" dirty="0"/>
              <a:t>т. д. до 64-й клетки. Принц был поражён, когда выяснилось, что</a:t>
            </a:r>
          </a:p>
          <a:p>
            <a:r>
              <a:rPr lang="ru-RU" sz="2000" dirty="0"/>
              <a:t>выполнить просьбу невозможно.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77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Что сделано дома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58778" y="1219061"/>
            <a:ext cx="2652896" cy="360000"/>
            <a:chOff x="108000" y="612000"/>
            <a:chExt cx="2652896" cy="360000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>
                  <a:solidFill>
                    <a:prstClr val="white"/>
                  </a:solidFill>
                </a:rPr>
                <a:t>УЧЕБНИК</a:t>
              </a:r>
              <a:endParaRPr lang="ru-RU" sz="2000" b="1" dirty="0">
                <a:solidFill>
                  <a:prstClr val="white"/>
                </a:solidFill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prstClr val="white"/>
                  </a:solidFill>
                </a:rPr>
                <a:t>№ 651</a:t>
              </a:r>
              <a:endParaRPr lang="ru-RU" sz="20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22" name="Скругленный прямоугольник 21"/>
          <p:cNvSpPr/>
          <p:nvPr/>
        </p:nvSpPr>
        <p:spPr>
          <a:xfrm>
            <a:off x="2794778" y="1219061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3514665" y="1219061"/>
                <a:ext cx="5402547" cy="6449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2400" i="1" dirty="0" smtClean="0">
                    <a:solidFill>
                      <a:prstClr val="black"/>
                    </a:solidFill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а) 50; 40; 32; 25,6; 20,48;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solidFill>
                              <a:prstClr val="black"/>
                            </a:solidFill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400" i="1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 pitchFamily="18" charset="0"/>
                                <a:cs typeface="Times New Roman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 pitchFamily="18" charset="0"/>
                                <a:cs typeface="Times New Roman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 pitchFamily="18" charset="0"/>
                                <a:cs typeface="Times New Roman" pitchFamily="18" charset="0"/>
                              </a:rPr>
                              <m:t>𝑛</m:t>
                            </m:r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 pitchFamily="18" charset="0"/>
                                <a:cs typeface="Times New Roman" pitchFamily="18" charset="0"/>
                              </a:rPr>
                              <m:t>+1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sz="2400" i="1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 pitchFamily="18" charset="0"/>
                                <a:cs typeface="Times New Roman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 pitchFamily="18" charset="0"/>
                                <a:cs typeface="Times New Roman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 pitchFamily="18" charset="0"/>
                                <a:cs typeface="Times New Roman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400" i="1" dirty="0" smtClean="0">
                    <a:solidFill>
                      <a:prstClr val="black"/>
                    </a:solidFill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= 0,8;</a:t>
                </a:r>
                <a:endParaRPr lang="ru-RU" sz="2400" i="1" dirty="0">
                  <a:solidFill>
                    <a:prstClr val="black"/>
                  </a:solidFill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4665" y="1219061"/>
                <a:ext cx="5402547" cy="644920"/>
              </a:xfrm>
              <a:prstGeom prst="rect">
                <a:avLst/>
              </a:prstGeom>
              <a:blipFill rotWithShape="1">
                <a:blip r:embed="rId2"/>
                <a:stretch>
                  <a:fillRect l="-1689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5" name="Группа 34"/>
          <p:cNvGrpSpPr/>
          <p:nvPr/>
        </p:nvGrpSpPr>
        <p:grpSpPr>
          <a:xfrm>
            <a:off x="58778" y="583513"/>
            <a:ext cx="2652896" cy="360000"/>
            <a:chOff x="108000" y="612000"/>
            <a:chExt cx="2652896" cy="360000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108000" y="612000"/>
              <a:ext cx="1428964" cy="360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>
                  <a:solidFill>
                    <a:prstClr val="white"/>
                  </a:solidFill>
                </a:rPr>
                <a:t>УЧЕБНИК</a:t>
              </a:r>
              <a:endParaRPr lang="ru-RU" sz="2000" b="1" dirty="0">
                <a:solidFill>
                  <a:prstClr val="white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1573922" y="612000"/>
              <a:ext cx="1186974" cy="360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prstClr val="white"/>
                  </a:solidFill>
                </a:rPr>
                <a:t>№ 649</a:t>
              </a:r>
              <a:endParaRPr lang="ru-RU" sz="20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42" name="Скругленный прямоугольник 41"/>
          <p:cNvSpPr/>
          <p:nvPr/>
        </p:nvSpPr>
        <p:spPr>
          <a:xfrm>
            <a:off x="2794778" y="583513"/>
            <a:ext cx="612000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514665" y="583513"/>
            <a:ext cx="5402547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i="1" dirty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а) </a:t>
            </a:r>
            <a:r>
              <a:rPr lang="ru-RU" sz="2400" i="1" dirty="0" smtClean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не сможет;</a:t>
            </a:r>
            <a:endParaRPr lang="ru-RU" sz="2400" i="1" dirty="0">
              <a:solidFill>
                <a:prstClr val="black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36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3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2497495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2497495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2497495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2497495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Математическая разминка (готовимся к ОГЭ)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prstClr val="black"/>
                </a:solidFill>
              </a:rPr>
              <a:t>Вхождение в тему урока и создание условий для осознанного восприятия нового материала.</a:t>
            </a:r>
            <a:endParaRPr lang="ru-RU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14" name="Рисунок 1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12000"/>
            <a:ext cx="9180000" cy="574655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5156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 fontScale="90000"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Сумма первых </a:t>
            </a:r>
            <a:r>
              <a:rPr lang="en-US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n </a:t>
            </a:r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членов геометрической прогрессии 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Организация и самоорганизация учащихся. Организация обратной связи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79512" y="540000"/>
            <a:ext cx="5499763" cy="667735"/>
            <a:chOff x="251520" y="602414"/>
            <a:chExt cx="4696751" cy="667735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224000" y="648000"/>
              <a:ext cx="1386471" cy="43204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Стр. 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2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58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648000"/>
              <a:ext cx="864096" cy="622149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1" name="Прямоугольник 20"/>
            <p:cNvSpPr/>
            <p:nvPr/>
          </p:nvSpPr>
          <p:spPr>
            <a:xfrm>
              <a:off x="2566187" y="602414"/>
              <a:ext cx="23820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chemeClr val="accent4">
                      <a:lumMod val="50000"/>
                    </a:schemeClr>
                  </a:solidFill>
                </a:rPr>
                <a:t>Работа с учебником</a:t>
              </a:r>
              <a:endParaRPr lang="ru-RU" sz="24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79512" y="1388555"/>
                <a:ext cx="2182584" cy="76572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sz="2400" b="0" i="1" baseline="-25000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400" b="0" i="1" baseline="-25000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𝑞𝑛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 −1)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 −1</m:t>
                          </m:r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388555"/>
                <a:ext cx="2182584" cy="76572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3249601" y="1586750"/>
                <a:ext cx="813428" cy="3693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≠1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9601" y="1586750"/>
                <a:ext cx="813428" cy="369332"/>
              </a:xfrm>
              <a:prstGeom prst="rect">
                <a:avLst/>
              </a:prstGeom>
              <a:blipFill rotWithShape="0">
                <a:blip r:embed="rId4"/>
                <a:stretch>
                  <a:fillRect l="-8088" r="-8088" b="-22222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Стрелка влево 15"/>
          <p:cNvSpPr/>
          <p:nvPr/>
        </p:nvSpPr>
        <p:spPr>
          <a:xfrm>
            <a:off x="2781099" y="1388555"/>
            <a:ext cx="160678" cy="765722"/>
          </a:xfrm>
          <a:prstGeom prst="lef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3300458" y="2778239"/>
                <a:ext cx="1217000" cy="3693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sz="2400" b="0" i="1" baseline="-25000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400" b="0" i="1" baseline="-250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0458" y="2778239"/>
                <a:ext cx="1217000" cy="369332"/>
              </a:xfrm>
              <a:prstGeom prst="rect">
                <a:avLst/>
              </a:prstGeom>
              <a:blipFill rotWithShape="0">
                <a:blip r:embed="rId5"/>
                <a:stretch>
                  <a:fillRect l="-4950" r="-1980" b="-14516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5263326" y="2778239"/>
                <a:ext cx="813428" cy="3693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3326" y="2778239"/>
                <a:ext cx="813428" cy="369332"/>
              </a:xfrm>
              <a:prstGeom prst="rect">
                <a:avLst/>
              </a:prstGeom>
              <a:blipFill rotWithShape="0">
                <a:blip r:embed="rId6"/>
                <a:stretch>
                  <a:fillRect l="-8088" r="-8088" b="-24194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Стрелка влево 25"/>
          <p:cNvSpPr/>
          <p:nvPr/>
        </p:nvSpPr>
        <p:spPr>
          <a:xfrm>
            <a:off x="4794824" y="2580044"/>
            <a:ext cx="160678" cy="765722"/>
          </a:xfrm>
          <a:prstGeom prst="lef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4517458" y="3969728"/>
                <a:ext cx="2182584" cy="76572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sz="2400" b="0" i="1" baseline="-25000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400" b="0" i="1" baseline="-25000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(1−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𝑞𝑛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7458" y="3969728"/>
                <a:ext cx="2182584" cy="765722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7587547" y="4167923"/>
                <a:ext cx="1386726" cy="3693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0&lt;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&lt;1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547" y="4167923"/>
                <a:ext cx="1386726" cy="369332"/>
              </a:xfrm>
              <a:prstGeom prst="rect">
                <a:avLst/>
              </a:prstGeom>
              <a:blipFill rotWithShape="0">
                <a:blip r:embed="rId8"/>
                <a:stretch>
                  <a:fillRect l="-4367" r="-4367" b="-24194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Стрелка влево 28"/>
          <p:cNvSpPr/>
          <p:nvPr/>
        </p:nvSpPr>
        <p:spPr>
          <a:xfrm>
            <a:off x="7119045" y="3969728"/>
            <a:ext cx="160678" cy="765722"/>
          </a:xfrm>
          <a:prstGeom prst="lef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58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  <a:solidFill>
            <a:schemeClr val="accent5">
              <a:lumMod val="75000"/>
            </a:schemeClr>
          </a:solidFill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Действуем по определению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46542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1324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  <a:solidFill>
            <a:schemeClr val="accent5">
              <a:lumMod val="75000"/>
            </a:schemeClr>
          </a:solidFill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Действуем по определению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pic>
        <p:nvPicPr>
          <p:cNvPr id="9" name="Рисунок 8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6000"/>
            <a:ext cx="9144000" cy="5760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8095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  <a:solidFill>
            <a:schemeClr val="accent5">
              <a:lumMod val="75000"/>
            </a:schemeClr>
          </a:solidFill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Действуем по определению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475488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6" name="Скругленный прямоугольник 15"/>
          <p:cNvSpPr/>
          <p:nvPr/>
        </p:nvSpPr>
        <p:spPr>
          <a:xfrm>
            <a:off x="8532439" y="1743706"/>
            <a:ext cx="427313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644008" y="1700808"/>
                <a:ext cx="3756544" cy="6171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400" i="1" dirty="0" smtClean="0">
                    <a:solidFill>
                      <a:prstClr val="black"/>
                    </a:solidFill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S</a:t>
                </a:r>
                <a:r>
                  <a:rPr lang="en-US" sz="2400" i="1" baseline="-25000" dirty="0" smtClean="0">
                    <a:solidFill>
                      <a:prstClr val="black"/>
                    </a:solidFill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8</a:t>
                </a:r>
                <a:r>
                  <a:rPr lang="en-US" sz="2400" i="1" dirty="0" smtClean="0">
                    <a:solidFill>
                      <a:prstClr val="black"/>
                    </a:solidFill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=1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prstClr val="black"/>
                            </a:solidFill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itchFamily="18" charset="0"/>
                            <a:cs typeface="Times New Roman" pitchFamily="18" charset="0"/>
                          </a:rPr>
                          <m:t>127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itchFamily="18" charset="0"/>
                            <a:cs typeface="Times New Roman" pitchFamily="18" charset="0"/>
                          </a:rPr>
                          <m:t>128</m:t>
                        </m:r>
                      </m:den>
                    </m:f>
                  </m:oMath>
                </a14:m>
                <a:r>
                  <a:rPr lang="ru-RU" sz="2400" i="1" dirty="0" smtClean="0">
                    <a:solidFill>
                      <a:prstClr val="black"/>
                    </a:solidFill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;</a:t>
                </a:r>
                <a:r>
                  <a:rPr lang="en-US" sz="2400" i="1" dirty="0" smtClean="0">
                    <a:solidFill>
                      <a:prstClr val="black"/>
                    </a:solidFill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  Sn = 2 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prstClr val="black"/>
                            </a:solidFill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itchFamily="18" charset="0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sz="2400" i="1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 pitchFamily="18" charset="0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 New Roman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 New Roman" pitchFamily="18" charset="0"/>
                              </a:rPr>
                              <m:t>𝑛</m:t>
                            </m:r>
                            <m:r>
                              <a:rPr lang="en-US" sz="2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 New Roman" pitchFamily="18" charset="0"/>
                              </a:rPr>
                              <m:t>−1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400" i="1" dirty="0" smtClean="0">
                    <a:solidFill>
                      <a:prstClr val="black"/>
                    </a:solidFill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; </a:t>
                </a:r>
                <a:endParaRPr lang="ru-RU" sz="2400" i="1" dirty="0">
                  <a:solidFill>
                    <a:prstClr val="black"/>
                  </a:solidFill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008" y="1700808"/>
                <a:ext cx="3756544" cy="617157"/>
              </a:xfrm>
              <a:prstGeom prst="rect">
                <a:avLst/>
              </a:prstGeom>
              <a:blipFill rotWithShape="0">
                <a:blip r:embed="rId3"/>
                <a:stretch>
                  <a:fillRect l="-2427" b="-7767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Скругленный прямоугольник 18"/>
          <p:cNvSpPr/>
          <p:nvPr/>
        </p:nvSpPr>
        <p:spPr>
          <a:xfrm>
            <a:off x="8554087" y="3332800"/>
            <a:ext cx="427313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516216" y="3142784"/>
                <a:ext cx="1849528" cy="78707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000" i="1" dirty="0" smtClean="0">
                    <a:solidFill>
                      <a:prstClr val="black"/>
                    </a:solidFill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S</a:t>
                </a:r>
                <a:r>
                  <a:rPr lang="en-US" sz="2000" i="1" baseline="-25000" dirty="0" smtClean="0">
                    <a:solidFill>
                      <a:prstClr val="black"/>
                    </a:solidFill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n</a:t>
                </a:r>
                <a:r>
                  <a:rPr lang="en-US" sz="2000" i="1" dirty="0" smtClean="0">
                    <a:solidFill>
                      <a:prstClr val="black"/>
                    </a:solidFill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mtClean="0">
                            <a:solidFill>
                              <a:prstClr val="black"/>
                            </a:solidFill>
                            <a:latin typeface="Cambria Math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itchFamily="18" charset="0"/>
                            <a:cs typeface="Times New Roman" pitchFamily="18" charset="0"/>
                          </a:rPr>
                          <m:t>1−</m:t>
                        </m:r>
                        <m:d>
                          <m:dPr>
                            <m:ctrlPr>
                              <a:rPr lang="en-US" sz="2000" b="0" i="1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 pitchFamily="18" charset="0"/>
                                <a:cs typeface="Times New Roman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 pitchFamily="18" charset="0"/>
                                    <a:cs typeface="Times New Roman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itchFamily="18" charset="0"/>
                                    <a:cs typeface="Times New Roman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itchFamily="18" charset="0"/>
                                    <a:cs typeface="Times New Roman" pitchFamily="1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  <m:r>
                          <a:rPr lang="en-US" sz="2000" b="0" i="1" baseline="3000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itchFamily="18" charset="0"/>
                            <a:cs typeface="Times New Roman" pitchFamily="18" charset="0"/>
                          </a:rPr>
                          <m:t>𝑛</m:t>
                        </m:r>
                      </m:num>
                      <m:den>
                        <m:f>
                          <m:fPr>
                            <m:ctrlPr>
                              <a:rPr lang="en-US" sz="2000" i="1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Cambria Math" pitchFamily="18" charset="0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 New Roman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itchFamily="18" charset="0"/>
                                <a:cs typeface="Times New Roman" pitchFamily="18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sz="2000" i="1" dirty="0">
                    <a:solidFill>
                      <a:prstClr val="black"/>
                    </a:solidFill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;</a:t>
                </a:r>
                <a:r>
                  <a:rPr lang="en-US" sz="2000" i="1" dirty="0" smtClean="0">
                    <a:solidFill>
                      <a:prstClr val="black"/>
                    </a:solidFill>
                    <a:latin typeface="Times New Roman" pitchFamily="18" charset="0"/>
                    <a:ea typeface="Cambria Math" pitchFamily="18" charset="0"/>
                    <a:cs typeface="Times New Roman" pitchFamily="18" charset="0"/>
                  </a:rPr>
                  <a:t>  </a:t>
                </a:r>
                <a:endParaRPr lang="ru-RU" sz="2000" i="1" dirty="0">
                  <a:solidFill>
                    <a:prstClr val="black"/>
                  </a:solidFill>
                  <a:latin typeface="Times New Roman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6216" y="3142784"/>
                <a:ext cx="1849528" cy="787075"/>
              </a:xfrm>
              <a:prstGeom prst="rect">
                <a:avLst/>
              </a:prstGeom>
              <a:blipFill rotWithShape="1">
                <a:blip r:embed="rId4"/>
                <a:stretch>
                  <a:fillRect l="-3279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Скругленный прямоугольник 20"/>
          <p:cNvSpPr/>
          <p:nvPr/>
        </p:nvSpPr>
        <p:spPr>
          <a:xfrm>
            <a:off x="8500496" y="4915160"/>
            <a:ext cx="427313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19872" y="4859105"/>
            <a:ext cx="4892281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-2/81; -1/27; -1/18; -1/12; -1/8</a:t>
            </a:r>
            <a:r>
              <a:rPr lang="en-US" sz="2000" i="1" dirty="0" smtClean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;</a:t>
            </a:r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</a:t>
            </a:r>
            <a:endParaRPr lang="en-US" sz="2000" i="1" dirty="0" smtClean="0">
              <a:solidFill>
                <a:prstClr val="black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en-US" sz="2000" i="1" dirty="0" smtClean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S</a:t>
            </a:r>
            <a:r>
              <a:rPr lang="en-US" sz="2000" i="1" baseline="-25000" dirty="0" smtClean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5</a:t>
            </a:r>
            <a:r>
              <a:rPr lang="en-US" sz="2000" i="1" dirty="0" smtClean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= - 211|648; </a:t>
            </a:r>
            <a:endParaRPr lang="ru-RU" sz="2000" i="1" dirty="0">
              <a:solidFill>
                <a:prstClr val="black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46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  <a:solidFill>
            <a:schemeClr val="accent5">
              <a:lumMod val="75000"/>
            </a:schemeClr>
          </a:solidFill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Применяем алгебру 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598362" y="1336743"/>
            <a:ext cx="475063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44008" y="1293845"/>
            <a:ext cx="373832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4294967295 зерен</a:t>
            </a:r>
            <a:endParaRPr lang="ru-RU" sz="2400" i="1" dirty="0">
              <a:solidFill>
                <a:prstClr val="black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6583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2000"/>
            <a:ext cx="9144000" cy="123444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9" name="Скругленный прямоугольник 18"/>
          <p:cNvSpPr/>
          <p:nvPr/>
        </p:nvSpPr>
        <p:spPr>
          <a:xfrm>
            <a:off x="8598361" y="3332110"/>
            <a:ext cx="475063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44007" y="3289212"/>
            <a:ext cx="3738329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223 см</a:t>
            </a:r>
            <a:endParaRPr lang="ru-RU" sz="2400" i="1" dirty="0">
              <a:solidFill>
                <a:prstClr val="black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4000"/>
            <a:ext cx="9144000" cy="67665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Скругленный прямоугольник 20"/>
          <p:cNvSpPr/>
          <p:nvPr/>
        </p:nvSpPr>
        <p:spPr>
          <a:xfrm>
            <a:off x="8598361" y="4912058"/>
            <a:ext cx="475063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23729" y="4869160"/>
            <a:ext cx="625860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а) 118096;   б) -765;</a:t>
            </a:r>
            <a:endParaRPr lang="ru-RU" sz="2400" i="1" dirty="0">
              <a:solidFill>
                <a:prstClr val="black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93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10402</TotalTime>
  <Words>443</Words>
  <Application>Microsoft Office PowerPoint</Application>
  <PresentationFormat>Экран (4:3)</PresentationFormat>
  <Paragraphs>67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АРИФМЕТИЧЕСКАЯ И ГЕОМЕТРИЧЕСКАЯ  ПОСЛЕДОВАТЕЛЬНОСТИ</vt:lpstr>
      <vt:lpstr>Цель нашего урока</vt:lpstr>
      <vt:lpstr>Что сделано дома</vt:lpstr>
      <vt:lpstr>Математическая разминка (готовимся к ОГЭ)</vt:lpstr>
      <vt:lpstr>Сумма первых n членов геометрической прогрессии </vt:lpstr>
      <vt:lpstr>Действуем по определению</vt:lpstr>
      <vt:lpstr>Действуем по определению</vt:lpstr>
      <vt:lpstr>Действуем по определению</vt:lpstr>
      <vt:lpstr>Применяем алгебру </vt:lpstr>
      <vt:lpstr>Проверяем себя</vt:lpstr>
      <vt:lpstr>Проверяем себя</vt:lpstr>
      <vt:lpstr>Проверяем себя</vt:lpstr>
      <vt:lpstr>Размышляем 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SVG</cp:lastModifiedBy>
  <cp:revision>1627</cp:revision>
  <dcterms:created xsi:type="dcterms:W3CDTF">2015-06-18T09:54:57Z</dcterms:created>
  <dcterms:modified xsi:type="dcterms:W3CDTF">2019-10-31T06:58:58Z</dcterms:modified>
</cp:coreProperties>
</file>